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2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13" r:id="rId13"/>
  </p:sldIdLst>
  <p:sldSz cx="9144000" cy="6858000" type="screen4x3"/>
  <p:notesSz cx="7104063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737373"/>
    <a:srgbClr val="666699"/>
    <a:srgbClr val="3366FF"/>
    <a:srgbClr val="FFCC00"/>
    <a:srgbClr val="FF9966"/>
    <a:srgbClr val="FFFFFF"/>
    <a:srgbClr val="7D8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588" autoAdjust="0"/>
  </p:normalViewPr>
  <p:slideViewPr>
    <p:cSldViewPr>
      <p:cViewPr varScale="1">
        <p:scale>
          <a:sx n="80" d="100"/>
          <a:sy n="80" d="100"/>
        </p:scale>
        <p:origin x="1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3"/>
    </p:cViewPr>
  </p:sorterViewPr>
  <p:notesViewPr>
    <p:cSldViewPr>
      <p:cViewPr varScale="1">
        <p:scale>
          <a:sx n="59" d="100"/>
          <a:sy n="59" d="100"/>
        </p:scale>
        <p:origin x="25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3C49ABC-C2CD-5353-B5D1-057B5854D3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243" y="0"/>
            <a:ext cx="5042232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AFCO Workshop  "Stocktaking of the European elections 2024"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9B8D7BE-E2DD-5397-3073-51A4CB3779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3" y="0"/>
            <a:ext cx="3079201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19.03.2025</a:t>
            </a:r>
            <a:endParaRPr lang="en-GB" altLang="en-US"/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C6DAA160-2DB4-7491-4648-58466F3418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92327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F. Pukelsheim: Five recommendations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3F8E4EEC-74EF-E767-AE30-FCA4968B1E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3" y="9720673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C1DBC1-343C-47CD-AAA2-046CE594B1CE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FA7C0AA3-FE56-A056-03C0-7AB1DFF1DB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1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AFCO Workshop  "Stocktaking of the European elections 2024"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2BAAB50-5D42-C835-C256-9B5A06DE72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3" y="0"/>
            <a:ext cx="3079201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19.03.2025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D47A902-2E65-3773-2301-CD3E6FC5C4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43D39559-5CEA-FE0B-2135-C5611379DC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6" y="4861155"/>
            <a:ext cx="5683914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8C0D4C03-9A02-E600-9D33-06E80C4F61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3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F. Pukelsheim: Five recommendations</a:t>
            </a:r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F10193E7-2BEE-1E0A-0323-2A388B08B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3" y="9720673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4" tIns="47397" rIns="94794" bIns="473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9014DA-F2CB-43AE-BA55-977E716A6FF8}" type="slidenum">
              <a:rPr lang="en-GB" altLang="en-US"/>
              <a:pPr/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6618F2CF-3FD9-961C-8C64-871109C01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FAA6FB-656C-D879-FFAA-5DCCC6678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41A6B7-4574-3C62-B192-AC206957BB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19.03.2025</a:t>
            </a:r>
            <a:endParaRPr lang="en-GB" alt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C9EDDC-B882-234A-4D77-D2CC4567B5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F. Pukelsheim: Five recommendations</a:t>
            </a:r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91EB7FA7-DDA4-BD57-7490-E427100160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AFCO Workshop  "Stocktaking of the European elections 2024"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F0C0D52-AD52-C139-209E-B6DE9E585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0C88CC4-8B21-6954-9834-74CFF807F3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E4E93F6-C961-4122-40D2-C3302C0666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B6886F-42F9-E3B8-B0BC-68F334010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CB2925-F111-22B2-F498-EC3FD9117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65C9831-773F-1630-1274-92D7E081C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5724EFC7-6862-4E69-85DB-62FCC8C747F4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52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3F54C-6220-30CC-A47E-E47003481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D53C93-4B20-F3A0-AC7F-3FF442A60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559E9A-38E9-D5F9-648C-0F91B1BF1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2A696-D9D9-4090-A3F0-34ED939BF016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49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16D93CF-47BD-7675-D6DD-A177A7128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875F6C-2FF4-96FE-ADA9-BB1996F0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B2307-2298-FF4F-418C-22E1F1AE4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4C9B9-8D39-47A8-BAC9-903B6B9B1428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0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D01A8-2280-6935-FB8E-DB98D1416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9024EA-64B8-F1ED-20A0-665C9D39C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ED6C9-5CE0-DE38-9F1E-837CE335F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6FBB7-BDA3-43F6-B60F-6F8452A7FEFA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9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245426-8919-9A1C-1106-A80E949D6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030F30-B368-4164-E537-4EFF8C720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2CACB-07A1-7B71-0E71-5CA8A512A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8322C-9AB1-4858-B762-86356C8F1643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62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8F237-EAF2-0358-B8E9-E301C78C1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672C7-7976-C872-AD4B-9407E350E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6A3CC-E8C6-1B98-CF3C-D05735595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A1914-BD2D-4B67-9EEA-9CF5B0AD9B80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8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173D02-7806-D1F8-CF37-252E4A121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131325-2547-F99E-4891-FC3183F88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EEAE8D-7DAD-4E42-A3AC-548542330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73C91-33E0-40E9-B963-905DD2F3551D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03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8062C-5855-A30D-20C2-93A36BADA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BA5023-45F5-2DE8-353F-E351CF6DE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BE76A1-4095-1339-816A-B4F55F91D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AC1DA-9875-4A3A-BC6D-E0C2096690BA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4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DB231A-7344-6BDA-DF0B-C6549C632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7CD23C-06ED-0920-7D3B-E9F2B40B4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DC37F2-BBD9-D29D-3A13-582F7B7BD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61DF1-398E-4D15-8CAC-D0DE3529FCB7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52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DE56E-8F6C-2CCB-866D-384B48EE6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B3BA8-1E79-63F2-94A6-F2491C56C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57287-B668-2140-41BD-3DB6E2B4A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D22C-2FC1-4D06-B72E-4C5E87C99B2D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02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A08C7-67D5-1334-6A5C-433C57082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920DC-10F1-4039-ADF9-CD29CA41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E22BD-83E6-79D5-09F5-0ABD6DE04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401D-9E0B-4F7B-A9F9-B89C99D3DB20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32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B58A2-183E-44E2-CD97-0671B6F12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A06041-DE86-D0BA-4CA2-0AF9D02CF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7CBE6E99-02FE-1AB9-E316-7000C51EE1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D9414676-15A3-0024-9F94-60D30600B8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AB63D8C9-F22C-8C42-3922-67EC283B29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8A726116-F7D7-4C41-9128-93FCA3D2D9F1}" type="slidenum">
              <a:rPr lang="en-GB" altLang="en-US"/>
              <a:pPr/>
              <a:t>‹Nr.›</a:t>
            </a:fld>
            <a:endParaRPr lang="en-GB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7AEBC51F-67C8-E624-9BD0-39A0C5B1C945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>
              <a:extLst>
                <a:ext uri="{FF2B5EF4-FFF2-40B4-BE49-F238E27FC236}">
                  <a16:creationId xmlns:a16="http://schemas.microsoft.com/office/drawing/2014/main" id="{F9EDE5BE-8237-18F8-BEB4-EDED6277D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DF28F6C7-4DA8-A617-FAB9-FB641C6A5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oldep-iust-b@europarl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http://www.europarl.ep.ec/inside/logistic/publish/logos_headers/S_200_e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http://www.europarl.ep.ec/inside/logistic/publish/logos_headers/S_200_en.jp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europarl.ep.ec/inside/logistic/publish/logos_headers/S_200_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0C2E3714-D30F-0D79-2070-2E09D79FE2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1413" y="663575"/>
            <a:ext cx="6151562" cy="604838"/>
          </a:xfrm>
        </p:spPr>
        <p:txBody>
          <a:bodyPr/>
          <a:lstStyle/>
          <a:p>
            <a:pPr algn="r" eaLnBrk="1" hangingPunct="1"/>
            <a:br>
              <a:rPr lang="en-GB" altLang="en-US" sz="2100">
                <a:solidFill>
                  <a:srgbClr val="000099"/>
                </a:solidFill>
                <a:latin typeface="Myriad Pro" pitchFamily="34" charset="0"/>
              </a:rPr>
            </a:br>
            <a:r>
              <a:rPr lang="en-GB" altLang="en-US" sz="1800" b="1" i="0">
                <a:solidFill>
                  <a:srgbClr val="00008A"/>
                </a:solidFill>
                <a:latin typeface="Myriad Pro" pitchFamily="34" charset="0"/>
              </a:rPr>
              <a:t>DIRECTORATE GENERAL FOR CITIZEN’S RIGHTS, JUSTICE AND INSTITUTIONAL AFFAIRS (DG IUST) </a:t>
            </a:r>
            <a:endParaRPr lang="en-GB" altLang="en-US" sz="2500" b="1">
              <a:solidFill>
                <a:srgbClr val="FFCC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AutoShape 13">
            <a:extLst>
              <a:ext uri="{FF2B5EF4-FFF2-40B4-BE49-F238E27FC236}">
                <a16:creationId xmlns:a16="http://schemas.microsoft.com/office/drawing/2014/main" id="{0C33068D-E3F7-11FA-B3EA-F7BCA29A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276475"/>
            <a:ext cx="5400675" cy="719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i="1">
                <a:solidFill>
                  <a:srgbClr val="7D8099"/>
                </a:solidFill>
                <a:latin typeface="Myriad Pro" pitchFamily="34" charset="0"/>
              </a:rPr>
              <a:t>CONSTITUTIONAL AFFAIRS</a:t>
            </a:r>
          </a:p>
        </p:txBody>
      </p:sp>
      <p:sp>
        <p:nvSpPr>
          <p:cNvPr id="5124" name="Rectangle 16">
            <a:extLst>
              <a:ext uri="{FF2B5EF4-FFF2-40B4-BE49-F238E27FC236}">
                <a16:creationId xmlns:a16="http://schemas.microsoft.com/office/drawing/2014/main" id="{52FA75D6-BBC3-3C02-C91B-1224F4A290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664" y="3501008"/>
            <a:ext cx="6048672" cy="1905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2"/>
                </a:solidFill>
              </a:rPr>
              <a:t>Stocktaking of the </a:t>
            </a:r>
            <a:br>
              <a:rPr lang="en-GB" altLang="en-US" dirty="0">
                <a:solidFill>
                  <a:schemeClr val="bg2"/>
                </a:solidFill>
              </a:rPr>
            </a:br>
            <a:r>
              <a:rPr lang="en-GB" altLang="en-US" dirty="0">
                <a:solidFill>
                  <a:schemeClr val="bg2"/>
                </a:solidFill>
              </a:rPr>
              <a:t>European Elections 2024</a:t>
            </a:r>
            <a:br>
              <a:rPr lang="en-GB" altLang="en-US" dirty="0">
                <a:solidFill>
                  <a:schemeClr val="bg2"/>
                </a:solidFill>
              </a:rPr>
            </a:br>
            <a:r>
              <a:rPr lang="en-GB" altLang="en-US" sz="2800" dirty="0">
                <a:solidFill>
                  <a:schemeClr val="bg2"/>
                </a:solidFill>
              </a:rPr>
              <a:t>Five recommendations</a:t>
            </a:r>
          </a:p>
        </p:txBody>
      </p:sp>
      <p:pic>
        <p:nvPicPr>
          <p:cNvPr id="5125" name="Picture 7" descr="\\ipolbrusncf01\userdesktop$\LAchihaei\Desktop\_New logo\logo_mono_500px_en.jpg">
            <a:extLst>
              <a:ext uri="{FF2B5EF4-FFF2-40B4-BE49-F238E27FC236}">
                <a16:creationId xmlns:a16="http://schemas.microsoft.com/office/drawing/2014/main" id="{AECB557B-6C7D-503E-0756-44126373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0713"/>
            <a:ext cx="19923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833FD-9B0E-605A-7952-2A969199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99257D4B-2B08-758C-D2A1-DF2F4C8E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EF31C8E-D224-2FC3-3FF3-3E5B2D334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Recommendation 4:</a:t>
            </a:r>
          </a:p>
          <a:p>
            <a:pPr marL="0" lvl="1" indent="0" eaLnBrk="1" hangingPunct="1">
              <a:buNone/>
              <a:defRPr/>
            </a:pPr>
            <a:endParaRPr lang="en-GB" altLang="en-US" sz="3100" dirty="0">
              <a:solidFill>
                <a:schemeClr val="bg2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Parliament finalizes the quest on its composition (allocation of seats between Member States) by adopting an objective, fair, durable and transparent procedure.</a:t>
            </a:r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FA0B5EA6-282D-AE24-6C5F-E399F876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Finalize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62480E24-DB7B-B6DA-3F09-329A865B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8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EEC66-4871-518B-3900-25A97B79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6D969B6C-C32E-3697-3773-18382A89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ED0399-06A3-623B-E180-F9FF282D17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910680"/>
            <a:ext cx="8353053" cy="4038600"/>
          </a:xfrm>
        </p:spPr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Recommendation 5:</a:t>
            </a:r>
          </a:p>
          <a:p>
            <a:pPr marL="0" lvl="1" indent="0" eaLnBrk="1" hangingPunct="1">
              <a:buNone/>
              <a:defRPr/>
            </a:pPr>
            <a:endParaRPr lang="en-GB" altLang="en-US" sz="3100" dirty="0">
              <a:solidFill>
                <a:schemeClr val="bg2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The current electoral patchwork is realigned using transnational lists or similar, in witness </a:t>
            </a:r>
            <a:br>
              <a:rPr lang="en-GB" altLang="en-US" sz="3100" dirty="0">
                <a:solidFill>
                  <a:schemeClr val="bg2"/>
                </a:solidFill>
              </a:rPr>
            </a:br>
            <a:r>
              <a:rPr lang="en-GB" altLang="en-US" sz="3100" dirty="0">
                <a:solidFill>
                  <a:schemeClr val="bg2"/>
                </a:solidFill>
              </a:rPr>
              <a:t>of the political body </a:t>
            </a:r>
            <a:r>
              <a:rPr lang="en-GB" altLang="en-US" sz="3100">
                <a:solidFill>
                  <a:schemeClr val="bg2"/>
                </a:solidFill>
              </a:rPr>
              <a:t>to elect </a:t>
            </a:r>
            <a:r>
              <a:rPr lang="en-GB" altLang="en-US" sz="3100" dirty="0">
                <a:solidFill>
                  <a:schemeClr val="bg2"/>
                </a:solidFill>
              </a:rPr>
              <a:t>being the European Parliament, not 27 MS parliaments.</a:t>
            </a: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8C3A4326-77F6-1415-D291-2215F87D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Realign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F612C681-0AFF-C8C0-EA5A-2A33F4A4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4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78BDB9-54F0-7584-B639-57C1D8F0D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Presentation by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7BF572-F025-F3DE-49AA-B6DF7FE0A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chemeClr val="bg2"/>
                </a:solidFill>
              </a:rPr>
              <a:t>Prof. Dr. F. Pukelsheim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chemeClr val="bg2"/>
                </a:solidFill>
              </a:rPr>
              <a:t>Institute for Mathematics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chemeClr val="bg2"/>
                </a:solidFill>
              </a:rPr>
              <a:t>University of Augsburg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chemeClr val="bg2"/>
                </a:solidFill>
              </a:rPr>
              <a:t>D-86135 Augsburg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200" dirty="0"/>
              <a:t>Policy Department for Justice, Civil Liberties and Institutional Affairs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200" dirty="0"/>
              <a:t>Responsible Administrator: Katharina MASSAY-KOSUBEK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hlinkClick r:id="rId2"/>
              </a:rPr>
              <a:t>poldep-iust-b@europarl.europa.eu</a:t>
            </a:r>
            <a:endParaRPr lang="en-GB" altLang="es-ES_tradnl" sz="2400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pic>
        <p:nvPicPr>
          <p:cNvPr id="8196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4C283285-1A70-6614-BE4D-451A0EB2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lDept C Logo">
            <a:extLst>
              <a:ext uri="{FF2B5EF4-FFF2-40B4-BE49-F238E27FC236}">
                <a16:creationId xmlns:a16="http://schemas.microsoft.com/office/drawing/2014/main" id="{E07511CD-5D76-D398-8344-8E44AA24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3EA875D-CE8A-B813-8518-8797B0115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772816"/>
            <a:ext cx="2304256" cy="2278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321F5023-BF25-B198-EA5D-B172EE50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861FE406-D8CE-40FD-46B6-BA22D39E91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>
                <a:solidFill>
                  <a:schemeClr val="bg2"/>
                </a:solidFill>
              </a:rPr>
              <a:t>Patchwork design</a:t>
            </a:r>
            <a:endParaRPr lang="en-US" altLang="es-ES_tradnl" dirty="0">
              <a:solidFill>
                <a:schemeClr val="bg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>
              <a:solidFill>
                <a:schemeClr val="bg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 dirty="0">
                <a:solidFill>
                  <a:schemeClr val="bg2"/>
                </a:solidFill>
              </a:rPr>
              <a:t>NOT: "a uniform procedure in all MS"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>
              <a:solidFill>
                <a:schemeClr val="bg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 dirty="0">
                <a:solidFill>
                  <a:schemeClr val="bg2"/>
                </a:solidFill>
              </a:rPr>
              <a:t>Rather: "principles common to all MS"</a:t>
            </a:r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867DE1C6-6510-7C30-79D9-C3535051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Challenges of the electoral proc.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7FC805C3-D482-F3E4-BB10-FFF902A2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8B0F-21F5-BA91-A028-66DEC22D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7FC284DB-D5C3-5F0D-18A0-EA40A262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C67DA1E-656B-9645-EF68-0FB754D6E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 dirty="0">
                <a:solidFill>
                  <a:schemeClr val="bg2"/>
                </a:solidFill>
              </a:rPr>
              <a:t>Vote patterns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 dirty="0">
                <a:solidFill>
                  <a:schemeClr val="bg2"/>
                </a:solidFill>
              </a:rPr>
              <a:t>Electoral  thresholds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 dirty="0">
                <a:solidFill>
                  <a:schemeClr val="bg2"/>
                </a:solidFill>
              </a:rPr>
              <a:t>Apportionment of seats to parties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s-ES_tradnl" dirty="0">
                <a:solidFill>
                  <a:schemeClr val="bg2"/>
                </a:solidFill>
              </a:rPr>
              <a:t>Assignment of party-seats to candidates</a:t>
            </a:r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930BD587-B432-3450-3EEC-75C044F2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on 2024 systems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3F3A8E3C-2F19-69CD-3C24-05BEFD61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42C5-1750-B995-7131-730E8DD87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39FEAAB0-5D40-F8F8-E203-7A0CE530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FEB5EF6-E315-7B79-AE27-5CA6DC3B8F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56376506-E30C-21ED-BC92-5B3409F7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Misdirection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AB476E9E-CFB7-3C24-9C9C-604015C3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F85B30-E137-6534-A72D-8DA0856C5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7984"/>
              </p:ext>
            </p:extLst>
          </p:nvPr>
        </p:nvGraphicFramePr>
        <p:xfrm>
          <a:off x="802840" y="2066925"/>
          <a:ext cx="794562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904">
                  <a:extLst>
                    <a:ext uri="{9D8B030D-6E8A-4147-A177-3AD203B41FA5}">
                      <a16:colId xmlns:a16="http://schemas.microsoft.com/office/drawing/2014/main" val="272855189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25478411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8085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Bulgaria</a:t>
                      </a:r>
                      <a:endParaRPr lang="en-GB" sz="20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PP–DB</a:t>
                      </a:r>
                      <a:endParaRPr lang="en-GB" sz="20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Renew Europe</a:t>
                      </a:r>
                      <a:r>
                        <a:rPr lang="en-GB" sz="20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EPP</a:t>
                      </a:r>
                      <a:endParaRPr lang="en-GB" sz="20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10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Czechia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KDU+ODS+TOP 09</a:t>
                      </a:r>
                      <a:endParaRPr lang="en-GB" sz="20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EPP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ECR</a:t>
                      </a:r>
                      <a:endParaRPr lang="en-GB" sz="20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0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Ahora Repúblicas</a:t>
                      </a:r>
                      <a:endParaRPr lang="en-GB" sz="20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Greens/EFA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The Left</a:t>
                      </a:r>
                      <a:endParaRPr lang="en-GB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3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SUMAR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Greens/EFA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The Left</a:t>
                      </a:r>
                      <a:endParaRPr lang="en-GB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78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Reconquête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!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ECR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 ESN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83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Alleanza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Verdi e Sinistra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Greens/EFA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The Left</a:t>
                      </a:r>
                      <a:endParaRPr lang="en-GB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4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 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Groenslinks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PvdA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Greens/EFA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S&amp;D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6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GB" sz="20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Wolność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Niepodległość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ESN, </a:t>
                      </a:r>
                      <a:r>
                        <a:rPr lang="en-GB" sz="20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GB" sz="20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PfW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 NI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7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GB" sz="20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Trzecia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Droga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EPP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Renew Europe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91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Alian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ț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Electoral</a:t>
                      </a:r>
                      <a:r>
                        <a:rPr lang="en-GB" sz="20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Garamond" panose="02020404030301010803" pitchFamily="18" charset="0"/>
                        </a:rPr>
                        <a:t>ă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PSD PNL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S&amp;D</a:t>
                      </a:r>
                      <a:r>
                        <a:rPr lang="en-GB" sz="2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EPP</a:t>
                      </a:r>
                      <a:endParaRPr lang="en-GB" sz="20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6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42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47E7-3298-8E81-BB6E-5DDCEA3E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303F7E1E-E572-C308-931D-E4F0B39B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746D5E9-229A-5F62-DA48-D31587790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Recommendation 1:</a:t>
            </a:r>
          </a:p>
          <a:p>
            <a:pPr marL="0" lvl="1" indent="0" eaLnBrk="1" hangingPunct="1">
              <a:buNone/>
              <a:defRPr/>
            </a:pPr>
            <a:endParaRPr lang="en-GB" altLang="en-US" sz="3100" dirty="0">
              <a:solidFill>
                <a:schemeClr val="bg2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Lists are inhibited when candidates are nominated by two or more domestic parties who, for their part, are affiliated with distinct European political parties.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A425B2DB-FE47-C910-336B-09150FA5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Inhibit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7BF25674-F3F3-7D36-9EE0-FD384A9D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5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EF0E2-F5B1-5119-F2D3-6FF1DD34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4CE5ED71-2AC3-FDEE-3A27-B6A35173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81EBEA9-1FE7-EEF4-647A-540B7AC02F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0A5388AF-666C-F08F-C6AE-98E7CEFC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Rec. 2: Mismatch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26E1AE8F-555B-3428-187F-7303A780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649A3AE-1E98-EA15-B65D-0D165A145D99}"/>
              </a:ext>
            </a:extLst>
          </p:cNvPr>
          <p:cNvGrpSpPr/>
          <p:nvPr/>
        </p:nvGrpSpPr>
        <p:grpSpPr>
          <a:xfrm>
            <a:off x="251520" y="542082"/>
            <a:ext cx="8713093" cy="5407198"/>
            <a:chOff x="35496" y="-27384"/>
            <a:chExt cx="9217023" cy="540719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209706D-E572-0BB2-0D27-9142900F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188640"/>
              <a:ext cx="4950730" cy="17653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AC4820F-2BC9-6509-AC37-05833B53B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5172" y="-27384"/>
              <a:ext cx="4737347" cy="198132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F9D164-21FD-C5E5-805C-3A6336198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04" y="2009934"/>
              <a:ext cx="4390142" cy="163631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70D3504-F345-C8F5-A40D-4B2C1BD4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6356" y="1988840"/>
              <a:ext cx="4534156" cy="1657406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5C8E5EB-473E-39DF-5DEB-D7F891E4D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496" y="3717032"/>
              <a:ext cx="4536504" cy="166278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C26046D-5FFF-0790-8A0E-4775C2FFB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37589" y="3833039"/>
              <a:ext cx="4508273" cy="1540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58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4827-271E-F067-6B7E-F42442B4E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E644CCD8-1EA1-A7D8-8648-89734F71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3C49777-40A2-CC1C-82FC-D5DC124F9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14456" cy="4038600"/>
          </a:xfrm>
        </p:spPr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Recommendation 2:</a:t>
            </a:r>
          </a:p>
          <a:p>
            <a:pPr marL="0" lvl="1" indent="0" eaLnBrk="1" hangingPunct="1">
              <a:buNone/>
              <a:defRPr/>
            </a:pPr>
            <a:endParaRPr lang="en-GB" altLang="en-US" sz="3100" dirty="0">
              <a:solidFill>
                <a:schemeClr val="bg2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Domestic parties exhibit their affiliation with a European political party in a clearly visible and user-friendly manner, on campaign materials and ballot papers.</a:t>
            </a:r>
            <a:endParaRPr lang="en-GB" altLang="en-US" sz="31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1A836119-DC05-DB76-5031-E6988508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Exhibit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B30CC206-2D96-D51E-EA44-9C10AEC6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8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DA94-79AA-C56D-9307-B92F7EA25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31C29333-C18C-04E5-78BC-E823C017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DC8F4BC-595F-B4F4-71BA-644D3FE851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14456" cy="4038600"/>
          </a:xfrm>
        </p:spPr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Recommendation 3:</a:t>
            </a:r>
          </a:p>
          <a:p>
            <a:pPr marL="0" lvl="1" indent="0" eaLnBrk="1" hangingPunct="1">
              <a:buNone/>
              <a:defRPr/>
            </a:pPr>
            <a:endParaRPr lang="en-GB" altLang="en-US" sz="3100" dirty="0">
              <a:solidFill>
                <a:schemeClr val="bg2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GB" altLang="en-US" sz="3100" dirty="0">
                <a:solidFill>
                  <a:schemeClr val="bg2"/>
                </a:solidFill>
              </a:rPr>
              <a:t>European political parties and domestic affiliates are rewarded towards their consolidation and cooperative activities</a:t>
            </a:r>
            <a:br>
              <a:rPr lang="en-GB" altLang="en-US" sz="3100" dirty="0">
                <a:solidFill>
                  <a:schemeClr val="bg2"/>
                </a:solidFill>
              </a:rPr>
            </a:br>
            <a:r>
              <a:rPr lang="en-GB" altLang="en-US" sz="3100" dirty="0">
                <a:solidFill>
                  <a:schemeClr val="bg2"/>
                </a:solidFill>
              </a:rPr>
              <a:t>by way of a vote-based funding scheme.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A476A0D3-1F5E-7F28-B3F7-5D7B496F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Reward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7707AA44-EFCB-F25A-81BA-31A1A862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1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8855-4F7D-0245-3D1E-E8B66F110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uroparl.ep.ec/inside/logistic/publish/logos_headers/S_200_en.jpg">
            <a:extLst>
              <a:ext uri="{FF2B5EF4-FFF2-40B4-BE49-F238E27FC236}">
                <a16:creationId xmlns:a16="http://schemas.microsoft.com/office/drawing/2014/main" id="{FE0652BA-50B1-82C3-CD46-B9CCBC4F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C31A7BA-B192-9647-738D-A1D2BE95C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s-ES_tradnl" dirty="0"/>
          </a:p>
        </p:txBody>
      </p:sp>
      <p:sp>
        <p:nvSpPr>
          <p:cNvPr id="7172" name="Title 3">
            <a:extLst>
              <a:ext uri="{FF2B5EF4-FFF2-40B4-BE49-F238E27FC236}">
                <a16:creationId xmlns:a16="http://schemas.microsoft.com/office/drawing/2014/main" id="{0776900D-A041-B133-354D-868E62E5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Rec. 4: Composition</a:t>
            </a:r>
          </a:p>
        </p:txBody>
      </p:sp>
      <p:pic>
        <p:nvPicPr>
          <p:cNvPr id="7173" name="Picture 5" descr="PolDept C Logo">
            <a:extLst>
              <a:ext uri="{FF2B5EF4-FFF2-40B4-BE49-F238E27FC236}">
                <a16:creationId xmlns:a16="http://schemas.microsoft.com/office/drawing/2014/main" id="{6300EDDD-E110-E51E-07E0-3292EC29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34125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57FA974-E9E9-6BAA-6092-CAAB40BB82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96"/>
          <a:stretch/>
        </p:blipFill>
        <p:spPr>
          <a:xfrm>
            <a:off x="261975" y="575942"/>
            <a:ext cx="8647097" cy="53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81982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">
      <a:dk1>
        <a:srgbClr val="000000"/>
      </a:dk1>
      <a:lt1>
        <a:srgbClr val="FFFFFF"/>
      </a:lt1>
      <a:dk2>
        <a:srgbClr val="7D8099"/>
      </a:dk2>
      <a:lt2>
        <a:srgbClr val="7F7F7F"/>
      </a:lt2>
      <a:accent1>
        <a:srgbClr val="D2D5DE"/>
      </a:accent1>
      <a:accent2>
        <a:srgbClr val="A58795"/>
      </a:accent2>
      <a:accent3>
        <a:srgbClr val="FFFFFF"/>
      </a:accent3>
      <a:accent4>
        <a:srgbClr val="000000"/>
      </a:accent4>
      <a:accent5>
        <a:srgbClr val="E5E7EC"/>
      </a:accent5>
      <a:accent6>
        <a:srgbClr val="957A87"/>
      </a:accent6>
      <a:hlink>
        <a:srgbClr val="2E44E4"/>
      </a:hlink>
      <a:folHlink>
        <a:srgbClr val="8A8395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1">
        <a:dk1>
          <a:srgbClr val="000000"/>
        </a:dk1>
        <a:lt1>
          <a:srgbClr val="FFFFFF"/>
        </a:lt1>
        <a:dk2>
          <a:srgbClr val="FCAB5A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A8E18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2">
        <a:dk1>
          <a:srgbClr val="000000"/>
        </a:dk1>
        <a:lt1>
          <a:srgbClr val="FFFFFF"/>
        </a:lt1>
        <a:dk2>
          <a:srgbClr val="FCAB5A"/>
        </a:dk2>
        <a:lt2>
          <a:srgbClr val="5F5F5F"/>
        </a:lt2>
        <a:accent1>
          <a:srgbClr val="FFCC99"/>
        </a:accent1>
        <a:accent2>
          <a:srgbClr val="E28F4A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CD8142"/>
        </a:accent6>
        <a:hlink>
          <a:srgbClr val="FA8E18"/>
        </a:hlink>
        <a:folHlink>
          <a:srgbClr val="FFCF8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3">
        <a:dk1>
          <a:srgbClr val="000000"/>
        </a:dk1>
        <a:lt1>
          <a:srgbClr val="FFFFFF"/>
        </a:lt1>
        <a:dk2>
          <a:srgbClr val="FCAB5A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A8E18"/>
        </a:hlink>
        <a:folHlink>
          <a:srgbClr val="8987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4">
        <a:dk1>
          <a:srgbClr val="000000"/>
        </a:dk1>
        <a:lt1>
          <a:srgbClr val="FFFFFF"/>
        </a:lt1>
        <a:dk2>
          <a:srgbClr val="FCAB5A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A8E18"/>
        </a:hlink>
        <a:folHlink>
          <a:srgbClr val="9A98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5">
        <a:dk1>
          <a:srgbClr val="000000"/>
        </a:dk1>
        <a:lt1>
          <a:srgbClr val="FFFFFF"/>
        </a:lt1>
        <a:dk2>
          <a:srgbClr val="878A8E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A8E18"/>
        </a:hlink>
        <a:folHlink>
          <a:srgbClr val="9A98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6">
        <a:dk1>
          <a:srgbClr val="000000"/>
        </a:dk1>
        <a:lt1>
          <a:srgbClr val="FFFFFF"/>
        </a:lt1>
        <a:dk2>
          <a:srgbClr val="878A8E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73749F"/>
        </a:hlink>
        <a:folHlink>
          <a:srgbClr val="9A98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0</TotalTime>
  <Words>402</Words>
  <Application>Microsoft Office PowerPoint</Application>
  <PresentationFormat>Bildschirmpräsentation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Myriad Pro</vt:lpstr>
      <vt:lpstr>Times New Roman</vt:lpstr>
      <vt:lpstr>Verdana</vt:lpstr>
      <vt:lpstr>Wingdings</vt:lpstr>
      <vt:lpstr>Studio</vt:lpstr>
      <vt:lpstr> DIRECTORATE GENERAL FOR CITIZEN’S RIGHTS, JUSTICE AND INSTITUTIONAL AFFAIRS (DG IUST) </vt:lpstr>
      <vt:lpstr>Challenges of the electoral proc.</vt:lpstr>
      <vt:lpstr>Overview on 2024 systems</vt:lpstr>
      <vt:lpstr>Misdirection</vt:lpstr>
      <vt:lpstr>Inhibit</vt:lpstr>
      <vt:lpstr>Rec. 2: Mismatch</vt:lpstr>
      <vt:lpstr>Exhibit</vt:lpstr>
      <vt:lpstr>Reward</vt:lpstr>
      <vt:lpstr>Rec. 4: Composition</vt:lpstr>
      <vt:lpstr>Finalize</vt:lpstr>
      <vt:lpstr>Realign</vt:lpstr>
      <vt:lpstr>Presentation by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DIRECTORATE GENERAL FOR INTERNAL POLICIES  POLICY DEPARTMENT C: CITIZENS' RIGHTS AND CONSTITUTIONAL AFFAIRS  LEGAL AFFAIRS</dc:title>
  <dc:creator>mmaguire</dc:creator>
  <cp:lastModifiedBy>Friedrich Pukelsheim</cp:lastModifiedBy>
  <cp:revision>96</cp:revision>
  <cp:lastPrinted>2025-03-07T16:44:06Z</cp:lastPrinted>
  <dcterms:created xsi:type="dcterms:W3CDTF">2012-10-08T11:25:50Z</dcterms:created>
  <dcterms:modified xsi:type="dcterms:W3CDTF">2025-03-10T06:35:10Z</dcterms:modified>
</cp:coreProperties>
</file>